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9"/>
  </p:notesMasterIdLst>
  <p:handoutMasterIdLst>
    <p:handoutMasterId r:id="rId10"/>
  </p:handoutMasterIdLst>
  <p:sldIdLst>
    <p:sldId id="260" r:id="rId6"/>
    <p:sldId id="323" r:id="rId7"/>
    <p:sldId id="330"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9" d="100"/>
          <a:sy n="109" d="100"/>
        </p:scale>
        <p:origin x="1608" y="8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10/6/2020</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10/6/2020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570533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066800"/>
            <a:ext cx="8534400" cy="4853233"/>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spTree>
    <p:extLst>
      <p:ext uri="{BB962C8B-B14F-4D97-AF65-F5344CB8AC3E}">
        <p14:creationId xmlns:p14="http://schemas.microsoft.com/office/powerpoint/2010/main" val="2790084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a:solidFill>
                  <a:schemeClr val="tx2"/>
                </a:solidFill>
              </a:rPr>
              <a:t>Item </a:t>
            </a:r>
            <a:r>
              <a:rPr lang="en-US" sz="1000" b="1" baseline="0" dirty="0" smtClean="0">
                <a:solidFill>
                  <a:schemeClr val="tx2"/>
                </a:solidFill>
              </a:rPr>
              <a:t>6.2</a:t>
            </a:r>
            <a:endParaRPr lang="en-US" sz="1000" b="1" baseline="0" dirty="0">
              <a:solidFill>
                <a:schemeClr val="tx2"/>
              </a:solidFill>
            </a:endParaRPr>
          </a:p>
          <a:p>
            <a:pPr algn="l"/>
            <a:r>
              <a:rPr lang="en-US" sz="1000" b="0" baseline="0" dirty="0">
                <a:solidFill>
                  <a:schemeClr val="tx2"/>
                </a:solidFill>
              </a:rPr>
              <a:t>ERCOT</a:t>
            </a:r>
            <a:endParaRPr lang="en-US" sz="1000" b="0"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843951"/>
            <a:ext cx="5553740" cy="2923877"/>
          </a:xfrm>
          <a:prstGeom prst="rect">
            <a:avLst/>
          </a:prstGeom>
          <a:noFill/>
        </p:spPr>
        <p:txBody>
          <a:bodyPr wrap="square" rtlCol="0">
            <a:spAutoFit/>
          </a:bodyPr>
          <a:lstStyle/>
          <a:p>
            <a:r>
              <a:rPr lang="en-US" sz="2000" b="1" dirty="0"/>
              <a:t>Item </a:t>
            </a:r>
            <a:r>
              <a:rPr lang="en-US" sz="2000" b="1" dirty="0" smtClean="0"/>
              <a:t>6.2: </a:t>
            </a:r>
            <a:r>
              <a:rPr lang="en-US" sz="2000" b="1" dirty="0" smtClean="0"/>
              <a:t>Planning Guide Revision Request (PGRR) 077</a:t>
            </a:r>
            <a:r>
              <a:rPr lang="en-US" sz="2000" b="1" dirty="0"/>
              <a:t>, DC Tie Planning Assumptions</a:t>
            </a:r>
          </a:p>
          <a:p>
            <a:endParaRPr lang="en-US" b="1" dirty="0"/>
          </a:p>
          <a:p>
            <a:r>
              <a:rPr lang="en-US" i="1" dirty="0"/>
              <a:t>Bob Helton</a:t>
            </a:r>
          </a:p>
          <a:p>
            <a:r>
              <a:rPr lang="en-US" dirty="0" smtClean="0"/>
              <a:t>2020 </a:t>
            </a:r>
            <a:r>
              <a:rPr lang="en-US" dirty="0"/>
              <a:t>Technical Advisory Committee (TAC) Chair</a:t>
            </a:r>
          </a:p>
          <a:p>
            <a:endParaRPr lang="en-US" dirty="0"/>
          </a:p>
          <a:p>
            <a:r>
              <a:rPr lang="en-US" dirty="0"/>
              <a:t>Board of Directors Meeting</a:t>
            </a:r>
          </a:p>
          <a:p>
            <a:endParaRPr lang="en-US" dirty="0"/>
          </a:p>
          <a:p>
            <a:r>
              <a:rPr lang="en-US" dirty="0"/>
              <a:t>ERCOT Public</a:t>
            </a:r>
          </a:p>
          <a:p>
            <a:r>
              <a:rPr lang="en-US" dirty="0" smtClean="0"/>
              <a:t>October 13, 2020</a:t>
            </a:r>
            <a:endParaRPr lang="en-US" dirty="0"/>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PGRR077, DC Tie Planning Assumptions</a:t>
            </a:r>
            <a:endParaRPr lang="en-US" b="1" dirty="0">
              <a:solidFill>
                <a:schemeClr val="accent1"/>
              </a:solidFill>
            </a:endParaRPr>
          </a:p>
        </p:txBody>
      </p:sp>
      <p:sp>
        <p:nvSpPr>
          <p:cNvPr id="3" name="Content Placeholder 2"/>
          <p:cNvSpPr>
            <a:spLocks noGrp="1"/>
          </p:cNvSpPr>
          <p:nvPr>
            <p:ph idx="1"/>
          </p:nvPr>
        </p:nvSpPr>
        <p:spPr>
          <a:xfrm>
            <a:off x="304800" y="914400"/>
            <a:ext cx="8534400" cy="5257800"/>
          </a:xfrm>
        </p:spPr>
        <p:txBody>
          <a:bodyPr/>
          <a:lstStyle/>
          <a:p>
            <a:r>
              <a:rPr lang="en-US" sz="1800" dirty="0" smtClean="0"/>
              <a:t>On 9/23/20, TAC considered the ROS recommendation to recommend approval of PGRR077 as submitted.  TAC reviewed and discussed the 9/9/20 Joint Commenters comments, the 9/16/20 REMC comments and the 9/18/20 SCT comments.</a:t>
            </a:r>
          </a:p>
          <a:p>
            <a:pPr marL="0" indent="0">
              <a:buNone/>
            </a:pPr>
            <a:endParaRPr lang="en-US" sz="1800" dirty="0" smtClean="0"/>
          </a:p>
          <a:p>
            <a:r>
              <a:rPr lang="en-US" sz="1800" dirty="0" smtClean="0"/>
              <a:t>TAC members </a:t>
            </a:r>
            <a:r>
              <a:rPr lang="en-US" sz="1800" dirty="0"/>
              <a:t>discussed </a:t>
            </a:r>
            <a:r>
              <a:rPr lang="en-US" sz="1800" dirty="0" smtClean="0"/>
              <a:t>allocation </a:t>
            </a:r>
            <a:r>
              <a:rPr lang="en-US" sz="1800" dirty="0"/>
              <a:t>of transmission </a:t>
            </a:r>
            <a:r>
              <a:rPr lang="en-US" sz="1800" dirty="0" smtClean="0"/>
              <a:t>cost of service (TCOS); tariff export charges; and </a:t>
            </a:r>
            <a:r>
              <a:rPr lang="en-US" sz="1800" dirty="0"/>
              <a:t>whether </a:t>
            </a:r>
            <a:r>
              <a:rPr lang="en-US" sz="1800" dirty="0" smtClean="0"/>
              <a:t>these issues </a:t>
            </a:r>
            <a:r>
              <a:rPr lang="en-US" sz="1800" dirty="0"/>
              <a:t>should be addressed in the ERCOT stakeholder process or by the Public Utility Commission of Texas (PUCT). </a:t>
            </a:r>
            <a:endParaRPr lang="en-US" sz="1800" dirty="0" smtClean="0"/>
          </a:p>
          <a:p>
            <a:pPr marL="0" indent="0">
              <a:buNone/>
            </a:pPr>
            <a:endParaRPr lang="en-US" sz="1800" dirty="0" smtClean="0"/>
          </a:p>
          <a:p>
            <a:r>
              <a:rPr lang="en-US" sz="1800" dirty="0" smtClean="0">
                <a:solidFill>
                  <a:schemeClr val="dk1"/>
                </a:solidFill>
              </a:rPr>
              <a:t>TAC </a:t>
            </a:r>
            <a:r>
              <a:rPr lang="en-US" sz="1800" dirty="0">
                <a:solidFill>
                  <a:schemeClr val="dk1"/>
                </a:solidFill>
              </a:rPr>
              <a:t>voted via roll call to recommend approval of PGRR077 as recommended by ROS in the 9/3/20 ROS Report.  There was one abstention from the IPM (Shell Energy) Market Segment</a:t>
            </a:r>
            <a:r>
              <a:rPr lang="en-US" sz="1800" dirty="0" smtClean="0">
                <a:solidFill>
                  <a:schemeClr val="dk1"/>
                </a:solidFill>
              </a:rPr>
              <a:t>.</a:t>
            </a:r>
          </a:p>
          <a:p>
            <a:endParaRPr lang="en-US" sz="1800" dirty="0">
              <a:solidFill>
                <a:schemeClr val="dk1"/>
              </a:solidFill>
            </a:endParaRPr>
          </a:p>
          <a:p>
            <a:r>
              <a:rPr lang="en-US" sz="1800" dirty="0">
                <a:solidFill>
                  <a:schemeClr val="dk1"/>
                </a:solidFill>
              </a:rPr>
              <a:t>Subsequent to TAC’s vote, REMC and ERCOT filed comments on PGRR077</a:t>
            </a:r>
            <a:r>
              <a:rPr lang="en-US" sz="1800" dirty="0" smtClean="0">
                <a:solidFill>
                  <a:schemeClr val="dk1"/>
                </a:solidFill>
              </a:rPr>
              <a:t>.</a:t>
            </a:r>
            <a:r>
              <a:rPr lang="en-US" sz="1800" dirty="0" smtClean="0">
                <a:solidFill>
                  <a:schemeClr val="dk1"/>
                </a:solidFill>
              </a:rPr>
              <a:t> </a:t>
            </a:r>
            <a:endParaRPr lang="en-US" sz="1800" dirty="0">
              <a:solidFill>
                <a:schemeClr val="dk1"/>
              </a:solidFill>
            </a:endParaRPr>
          </a:p>
          <a:p>
            <a:endParaRPr lang="en-US" sz="1800" dirty="0" smtClean="0"/>
          </a:p>
          <a:p>
            <a:endParaRPr lang="en-US" sz="1800" dirty="0" smtClean="0"/>
          </a:p>
          <a:p>
            <a:endParaRPr lang="en-US" sz="1300" dirty="0"/>
          </a:p>
          <a:p>
            <a:pPr marL="0" indent="0">
              <a:buNone/>
            </a:pPr>
            <a:endParaRPr lang="en-US" sz="1300" dirty="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18406204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1800" i="1" dirty="0" smtClean="0">
                <a:latin typeface="Arial" panose="020B0604020202020204" pitchFamily="34" charset="0"/>
                <a:ea typeface="Times New Roman" panose="02020603050405020304" pitchFamily="18" charset="0"/>
              </a:rPr>
              <a:t>PGRR077, DC Tie Planning Assumptions</a:t>
            </a: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048146313"/>
              </p:ext>
            </p:extLst>
          </p:nvPr>
        </p:nvGraphicFramePr>
        <p:xfrm>
          <a:off x="238760" y="914400"/>
          <a:ext cx="8813800" cy="4888851"/>
        </p:xfrm>
        <a:graphic>
          <a:graphicData uri="http://schemas.openxmlformats.org/drawingml/2006/table">
            <a:tbl>
              <a:tblPr firstRow="1" firstCol="1" lastRow="1" lastCol="1" bandRow="1">
                <a:tableStyleId>{22838BEF-8BB2-4498-84A7-C5851F593DF1}</a:tableStyleId>
              </a:tblPr>
              <a:tblGrid>
                <a:gridCol w="1246813">
                  <a:extLst>
                    <a:ext uri="{9D8B030D-6E8A-4147-A177-3AD203B41FA5}">
                      <a16:colId xmlns:a16="http://schemas.microsoft.com/office/drawing/2014/main" xmlns="" val="20000"/>
                    </a:ext>
                  </a:extLst>
                </a:gridCol>
                <a:gridCol w="7566987">
                  <a:extLst>
                    <a:ext uri="{9D8B030D-6E8A-4147-A177-3AD203B41FA5}">
                      <a16:colId xmlns:a16="http://schemas.microsoft.com/office/drawing/2014/main" xmlns="" val="20001"/>
                    </a:ext>
                  </a:extLst>
                </a:gridCol>
              </a:tblGrid>
              <a:tr h="608280">
                <a:tc>
                  <a:txBody>
                    <a:bodyPr/>
                    <a:lstStyle/>
                    <a:p>
                      <a:r>
                        <a:rPr lang="en-US" sz="1400" dirty="0"/>
                        <a:t>Purpose</a:t>
                      </a:r>
                    </a:p>
                    <a:p>
                      <a:r>
                        <a:rPr lang="en-US" sz="1400" b="0" dirty="0"/>
                        <a:t>(ERCOT)</a:t>
                      </a:r>
                    </a:p>
                  </a:txBody>
                  <a:tcPr marL="91451" marR="91451"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5000"/>
                      </a:schemeClr>
                    </a:solidFill>
                  </a:tcPr>
                </a:tc>
                <a:tc>
                  <a:txBody>
                    <a:bodyPr/>
                    <a:lstStyle/>
                    <a:p>
                      <a:r>
                        <a:rPr lang="en-US" sz="1400" b="0" kern="1200" dirty="0" smtClean="0">
                          <a:solidFill>
                            <a:schemeClr val="dk1"/>
                          </a:solidFill>
                          <a:effectLst/>
                          <a:latin typeface="+mn-lt"/>
                          <a:ea typeface="+mn-ea"/>
                          <a:cs typeface="+mn-cs"/>
                        </a:rPr>
                        <a:t>This Planning Guide Revision Request (PGRR) clarifies that assumed Direct Current Tie (DC Tie) flows will be curtailed in ERCOT’s transmission planning analysis when doing so is necessary to meet reliability criteria.</a:t>
                      </a:r>
                    </a:p>
                    <a:p>
                      <a:endParaRPr lang="en-US" sz="1400" b="0" kern="1200" dirty="0">
                        <a:solidFill>
                          <a:schemeClr val="dk1"/>
                        </a:solidFill>
                        <a:effectLst/>
                        <a:latin typeface="+mn-lt"/>
                        <a:ea typeface="+mn-ea"/>
                        <a:cs typeface="+mn-cs"/>
                      </a:endParaRPr>
                    </a:p>
                  </a:txBody>
                  <a:tcPr marL="91451" marR="91451"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5000"/>
                      </a:schemeClr>
                    </a:solidFill>
                  </a:tcPr>
                </a:tc>
                <a:extLst>
                  <a:ext uri="{0D108BD9-81ED-4DB2-BD59-A6C34878D82A}">
                    <a16:rowId xmlns:a16="http://schemas.microsoft.com/office/drawing/2014/main" xmlns="" val="10000"/>
                  </a:ext>
                </a:extLst>
              </a:tr>
              <a:tr h="608280">
                <a:tc>
                  <a:txBody>
                    <a:bodyPr/>
                    <a:lstStyle/>
                    <a:p>
                      <a:r>
                        <a:rPr lang="en-US" sz="1400" dirty="0"/>
                        <a:t>TAC </a:t>
                      </a:r>
                      <a:r>
                        <a:rPr lang="en-US" sz="1400" baseline="0" dirty="0"/>
                        <a:t>Vote</a:t>
                      </a:r>
                      <a:endParaRPr lang="en-US" sz="1400" dirty="0"/>
                    </a:p>
                  </a:txBody>
                  <a:tcPr marL="91451" marR="91451"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85000"/>
                      </a:schemeClr>
                    </a:solidFill>
                  </a:tcPr>
                </a:tc>
                <a:tc>
                  <a:txBody>
                    <a:bodyPr/>
                    <a:lstStyle/>
                    <a:p>
                      <a:r>
                        <a:rPr lang="en-US" sz="1400" b="0" kern="1200" dirty="0" smtClean="0">
                          <a:solidFill>
                            <a:schemeClr val="dk1"/>
                          </a:solidFill>
                          <a:effectLst/>
                          <a:latin typeface="+mn-lt"/>
                          <a:ea typeface="+mn-ea"/>
                          <a:cs typeface="+mn-cs"/>
                        </a:rPr>
                        <a:t>On 9/23/20, TAC voted via roll call to recommend approval of PGRR077 as recommended by ROS in the 9/3/20 ROS Report.  There was one abstention from the IPM (Shell Energy) Market Segment. </a:t>
                      </a:r>
                    </a:p>
                    <a:p>
                      <a:endParaRPr lang="en-US" sz="1400" b="0" kern="1200" dirty="0">
                        <a:solidFill>
                          <a:schemeClr val="dk1"/>
                        </a:solidFill>
                        <a:effectLst/>
                        <a:latin typeface="+mn-lt"/>
                        <a:ea typeface="+mn-ea"/>
                        <a:cs typeface="+mn-cs"/>
                      </a:endParaRPr>
                    </a:p>
                  </a:txBody>
                  <a:tcPr marL="91451" marR="91451"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85000"/>
                      </a:schemeClr>
                    </a:solidFill>
                  </a:tcPr>
                </a:tc>
                <a:extLst>
                  <a:ext uri="{0D108BD9-81ED-4DB2-BD59-A6C34878D82A}">
                    <a16:rowId xmlns:a16="http://schemas.microsoft.com/office/drawing/2014/main" xmlns="" val="10001"/>
                  </a:ext>
                </a:extLst>
              </a:tr>
              <a:tr h="434527">
                <a:tc>
                  <a:txBody>
                    <a:bodyPr/>
                    <a:lstStyle/>
                    <a:p>
                      <a:r>
                        <a:rPr lang="en-US" sz="1400" dirty="0"/>
                        <a:t>ERCOT</a:t>
                      </a:r>
                      <a:r>
                        <a:rPr lang="en-US" sz="1400" baseline="0" dirty="0"/>
                        <a:t> Opinion</a:t>
                      </a:r>
                      <a:endParaRPr lang="en-US" sz="1400" dirty="0"/>
                    </a:p>
                  </a:txBody>
                  <a:tcPr marL="91451" marR="91451"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kern="1200" dirty="0">
                          <a:solidFill>
                            <a:schemeClr val="dk1"/>
                          </a:solidFill>
                          <a:effectLst/>
                          <a:latin typeface="+mn-lt"/>
                          <a:ea typeface="+mn-ea"/>
                          <a:cs typeface="+mn-cs"/>
                        </a:rPr>
                        <a:t>ERCOT supports approval of </a:t>
                      </a:r>
                      <a:r>
                        <a:rPr lang="en-US" sz="1400" b="0" kern="1200" dirty="0" smtClean="0">
                          <a:solidFill>
                            <a:schemeClr val="dk1"/>
                          </a:solidFill>
                          <a:effectLst/>
                          <a:latin typeface="+mn-lt"/>
                          <a:ea typeface="+mn-ea"/>
                          <a:cs typeface="+mn-cs"/>
                        </a:rPr>
                        <a:t>PGRR077.</a:t>
                      </a:r>
                      <a:endParaRPr lang="en-US" sz="1400" b="0" kern="1200" dirty="0">
                        <a:solidFill>
                          <a:schemeClr val="dk1"/>
                        </a:solidFill>
                        <a:effectLst/>
                        <a:latin typeface="+mn-lt"/>
                        <a:ea typeface="+mn-ea"/>
                        <a:cs typeface="+mn-cs"/>
                      </a:endParaRPr>
                    </a:p>
                  </a:txBody>
                  <a:tcPr marL="91451" marR="91451"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5000"/>
                      </a:schemeClr>
                    </a:solidFill>
                  </a:tcPr>
                </a:tc>
                <a:extLst>
                  <a:ext uri="{0D108BD9-81ED-4DB2-BD59-A6C34878D82A}">
                    <a16:rowId xmlns:a16="http://schemas.microsoft.com/office/drawing/2014/main" xmlns="" val="10002"/>
                  </a:ext>
                </a:extLst>
              </a:tr>
              <a:tr h="4345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Effective Date/Priority</a:t>
                      </a:r>
                    </a:p>
                  </a:txBody>
                  <a:tcPr marL="91451" marR="91451"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85000"/>
                      </a:schemeClr>
                    </a:solidFill>
                  </a:tcPr>
                </a:tc>
                <a:tc>
                  <a:txBody>
                    <a:bodyPr/>
                    <a:lstStyle/>
                    <a:p>
                      <a:r>
                        <a:rPr lang="en-US" sz="1400" b="0" kern="1200" dirty="0" smtClean="0">
                          <a:solidFill>
                            <a:schemeClr val="dk1"/>
                          </a:solidFill>
                          <a:effectLst/>
                          <a:latin typeface="+mn-lt"/>
                          <a:ea typeface="+mn-ea"/>
                          <a:cs typeface="+mn-cs"/>
                        </a:rPr>
                        <a:t>November 1, 2020</a:t>
                      </a:r>
                      <a:endParaRPr lang="en-US" sz="1400" b="0" kern="1200" dirty="0">
                        <a:solidFill>
                          <a:schemeClr val="dk1"/>
                        </a:solidFill>
                        <a:effectLst/>
                        <a:latin typeface="+mn-lt"/>
                        <a:ea typeface="+mn-ea"/>
                        <a:cs typeface="+mn-cs"/>
                      </a:endParaRPr>
                    </a:p>
                  </a:txBody>
                  <a:tcPr marL="91451" marR="91451"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85000"/>
                      </a:schemeClr>
                    </a:solidFill>
                  </a:tcPr>
                </a:tc>
                <a:extLst>
                  <a:ext uri="{0D108BD9-81ED-4DB2-BD59-A6C34878D82A}">
                    <a16:rowId xmlns:a16="http://schemas.microsoft.com/office/drawing/2014/main" xmlns="" val="10003"/>
                  </a:ext>
                </a:extLst>
              </a:tr>
              <a:tr h="45578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t>ERCOT </a:t>
                      </a:r>
                      <a:r>
                        <a:rPr lang="en-US" sz="1400" b="1" dirty="0" smtClean="0"/>
                        <a:t>Impact</a:t>
                      </a:r>
                      <a:endParaRPr lang="en-US" sz="1400" b="1" dirty="0"/>
                    </a:p>
                  </a:txBody>
                  <a:tcPr marL="91451" marR="91451"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5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b="0" kern="1200" dirty="0" smtClean="0">
                          <a:solidFill>
                            <a:schemeClr val="dk1"/>
                          </a:solidFill>
                          <a:effectLst/>
                          <a:latin typeface="+mn-lt"/>
                          <a:ea typeface="+mn-ea"/>
                          <a:cs typeface="+mn-cs"/>
                        </a:rPr>
                        <a:t>No impacts</a:t>
                      </a:r>
                      <a:endParaRPr lang="en-US" sz="1400" b="0" kern="1200" dirty="0">
                        <a:solidFill>
                          <a:schemeClr val="dk1"/>
                        </a:solidFill>
                        <a:effectLst/>
                        <a:latin typeface="+mn-lt"/>
                        <a:ea typeface="+mn-ea"/>
                        <a:cs typeface="+mn-cs"/>
                      </a:endParaRPr>
                    </a:p>
                  </a:txBody>
                  <a:tcPr marL="91451" marR="91451"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5000"/>
                      </a:schemeClr>
                    </a:solidFill>
                  </a:tcPr>
                </a:tc>
                <a:extLst>
                  <a:ext uri="{0D108BD9-81ED-4DB2-BD59-A6C34878D82A}">
                    <a16:rowId xmlns:a16="http://schemas.microsoft.com/office/drawing/2014/main" xmlns="" val="10004"/>
                  </a:ext>
                </a:extLst>
              </a:tr>
              <a:tr h="14445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Business Case</a:t>
                      </a:r>
                      <a:r>
                        <a:rPr lang="en-US" sz="1400" baseline="0" dirty="0"/>
                        <a:t> Highlights</a:t>
                      </a:r>
                      <a:endParaRPr lang="en-US" sz="1400" dirty="0"/>
                    </a:p>
                    <a:p>
                      <a:endParaRPr lang="en-US" sz="1400" dirty="0"/>
                    </a:p>
                  </a:txBody>
                  <a:tcPr marL="91451" marR="91451"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85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b="0" kern="1200" dirty="0" smtClean="0">
                          <a:solidFill>
                            <a:schemeClr val="dk1"/>
                          </a:solidFill>
                          <a:effectLst/>
                          <a:latin typeface="+mn-lt"/>
                          <a:ea typeface="+mn-ea"/>
                          <a:cs typeface="+mn-cs"/>
                        </a:rPr>
                        <a:t>This PGRR clarifies transmission planning assumptions related to DC Tie flows used by ERCOT so that stakeholders have a clear understanding of what transmission improvements should or should not be planned for assumed DC Tie flows. </a:t>
                      </a:r>
                      <a:endParaRPr lang="en-US" sz="1400" b="0" kern="1200" dirty="0">
                        <a:solidFill>
                          <a:schemeClr val="dk1"/>
                        </a:solidFill>
                        <a:effectLst/>
                        <a:latin typeface="+mn-lt"/>
                        <a:ea typeface="+mn-ea"/>
                        <a:cs typeface="+mn-cs"/>
                      </a:endParaRPr>
                    </a:p>
                  </a:txBody>
                  <a:tcPr marL="91451" marR="91451"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85000"/>
                      </a:schemeClr>
                    </a:solidFill>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1064195678"/>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63D459-1C05-483F-85D1-C9E478EC32CC}">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c34af464-7aa1-4edd-9be4-83dffc1cb926"/>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9968CB8-5FF8-44D7-A459-A3FC34AC4F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4420</TotalTime>
  <Words>311</Words>
  <Application>Microsoft Office PowerPoint</Application>
  <PresentationFormat>On-screen Show (4:3)</PresentationFormat>
  <Paragraphs>36</Paragraphs>
  <Slides>3</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vt:i4>
      </vt:variant>
    </vt:vector>
  </HeadingPairs>
  <TitlesOfParts>
    <vt:vector size="8" baseType="lpstr">
      <vt:lpstr>Arial</vt:lpstr>
      <vt:lpstr>Calibri</vt:lpstr>
      <vt:lpstr>Times New Roman</vt:lpstr>
      <vt:lpstr>1_Custom Design</vt:lpstr>
      <vt:lpstr>Inside pages</vt:lpstr>
      <vt:lpstr>PowerPoint Presentation</vt:lpstr>
      <vt:lpstr>PGRR077, DC Tie Planning Assumptions</vt:lpstr>
      <vt:lpstr>PGRR077, DC Tie Planning Assumptions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Levine, Jonathan</cp:lastModifiedBy>
  <cp:revision>187</cp:revision>
  <cp:lastPrinted>2016-06-01T12:48:46Z</cp:lastPrinted>
  <dcterms:created xsi:type="dcterms:W3CDTF">2016-01-21T15:20:31Z</dcterms:created>
  <dcterms:modified xsi:type="dcterms:W3CDTF">2020-10-06T17:16:11Z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